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Crimson Pro Semi Bold"/>
      <p:regular r:id="rId15"/>
    </p:embeddedFont>
    <p:embeddedFont>
      <p:font typeface="Crimson Pro Semi Bold"/>
      <p:regular r:id="rId16"/>
    </p:embeddedFont>
    <p:embeddedFont>
      <p:font typeface="Crimson Pro Semi Bold"/>
      <p:regular r:id="rId17"/>
    </p:embeddedFont>
    <p:embeddedFont>
      <p:font typeface="Crimson Pro Semi Bold"/>
      <p:regular r:id="rId18"/>
    </p:embeddedFont>
    <p:embeddedFont>
      <p:font typeface="Heebo"/>
      <p:regular r:id="rId19"/>
    </p:embeddedFont>
    <p:embeddedFont>
      <p:font typeface="Heebo"/>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2-2.png>
</file>

<file path=ppt/media/image-2-3.png>
</file>

<file path=ppt/media/image-2-4.png>
</file>

<file path=ppt/media/image-3-1.png>
</file>

<file path=ppt/media/image-4-1.png>
</file>

<file path=ppt/media/image-4-2.png>
</file>

<file path=ppt/media/image-5-1.png>
</file>

<file path=ppt/media/image-6-1.png>
</file>

<file path=ppt/media/image-7-1.png>
</file>

<file path=ppt/media/image-7-2.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3.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3388995"/>
            <a:ext cx="7556421" cy="1451610"/>
          </a:xfrm>
          <a:prstGeom prst="rect">
            <a:avLst/>
          </a:prstGeom>
          <a:noFill/>
          <a:ln/>
        </p:spPr>
        <p:txBody>
          <a:bodyPr wrap="square" lIns="0" tIns="0" rIns="0" bIns="0" rtlCol="0" anchor="t"/>
          <a:lstStyle/>
          <a:p>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Academic Paper Search Solution:</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An innovative platform revolutionizing research discovery. Developed by a team of passionate computer science students, this presentation showcases our advanced multi-source academic research tool.</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54010" y="513755"/>
            <a:ext cx="4671417" cy="584002"/>
          </a:xfrm>
          <a:prstGeom prst="rect">
            <a:avLst/>
          </a:prstGeom>
          <a:noFill/>
          <a:ln/>
        </p:spPr>
        <p:txBody>
          <a:bodyPr wrap="none" lIns="0" tIns="0" rIns="0" bIns="0" rtlCol="0" anchor="t"/>
          <a:lstStyle/>
          <a:p>
            <a:pPr algn="l" indent="0" marL="0">
              <a:lnSpc>
                <a:spcPts val="4550"/>
              </a:lnSpc>
              <a:buNone/>
            </a:pPr>
            <a:r>
              <a:rPr lang="en-US" sz="3650" dirty="0">
                <a:solidFill>
                  <a:srgbClr val="152D47"/>
                </a:solidFill>
                <a:latin typeface="Crimson Pro Semi Bold" pitchFamily="34" charset="0"/>
                <a:ea typeface="Crimson Pro Semi Bold" pitchFamily="34" charset="-122"/>
                <a:cs typeface="Crimson Pro Semi Bold" pitchFamily="34" charset="-120"/>
              </a:rPr>
              <a:t>Our Team</a:t>
            </a:r>
            <a:endParaRPr lang="en-US" sz="3650" dirty="0"/>
          </a:p>
        </p:txBody>
      </p:sp>
      <p:sp>
        <p:nvSpPr>
          <p:cNvPr id="3" name="Text 1"/>
          <p:cNvSpPr/>
          <p:nvPr/>
        </p:nvSpPr>
        <p:spPr>
          <a:xfrm>
            <a:off x="654010" y="1378029"/>
            <a:ext cx="13322379" cy="1195388"/>
          </a:xfrm>
          <a:prstGeom prst="rect">
            <a:avLst/>
          </a:prstGeom>
          <a:noFill/>
          <a:ln/>
        </p:spPr>
        <p:txBody>
          <a:bodyPr wrap="square" lIns="0" tIns="0" rIns="0" bIns="0" rtlCol="0" anchor="t"/>
          <a:lstStyle/>
          <a:p>
            <a:pPr algn="l" indent="0" marL="0">
              <a:lnSpc>
                <a:spcPts val="2350"/>
              </a:lnSpc>
              <a:buNone/>
            </a:pPr>
            <a:r>
              <a:rPr lang="en-US" sz="1450" dirty="0">
                <a:solidFill>
                  <a:srgbClr val="4C4C4D"/>
                </a:solidFill>
                <a:latin typeface="Heebo" pitchFamily="34" charset="0"/>
                <a:ea typeface="Heebo" pitchFamily="34" charset="-122"/>
                <a:cs typeface="Heebo" pitchFamily="34" charset="-120"/>
              </a:rPr>
              <a:t>A team of four dedicated computer science graduate students. - AI Specialist (Image: r2PyR): Leading algorithm design and implementation. - Machine Learning Expert (Image: CISHn): Expertise in data analysis, statistical modeling, and model training. - Web Technology Guru (Image: EFGpG): Responsible for front-end user interface and back-end system architecture. - Project Manager (Image: 2NYM0): Facilitating team collaboration and ensuring timely achievement of project milestones.</a:t>
            </a:r>
            <a:endParaRPr lang="en-US" sz="1450" dirty="0"/>
          </a:p>
        </p:txBody>
      </p:sp>
      <p:pic>
        <p:nvPicPr>
          <p:cNvPr id="4" name="Image 0" descr="preencoded.png">    </p:cNvPr>
          <p:cNvPicPr>
            <a:picLocks noChangeAspect="1"/>
          </p:cNvPicPr>
          <p:nvPr/>
        </p:nvPicPr>
        <p:blipFill>
          <a:blip r:embed="rId1"/>
          <a:stretch>
            <a:fillRect/>
          </a:stretch>
        </p:blipFill>
        <p:spPr>
          <a:xfrm>
            <a:off x="661630" y="2905244"/>
            <a:ext cx="4336137" cy="2242304"/>
          </a:xfrm>
          <a:prstGeom prst="rect">
            <a:avLst/>
          </a:prstGeom>
        </p:spPr>
      </p:pic>
      <p:pic>
        <p:nvPicPr>
          <p:cNvPr id="5" name="Image 1" descr="preencoded.png">    </p:cNvPr>
          <p:cNvPicPr>
            <a:picLocks noChangeAspect="1"/>
          </p:cNvPicPr>
          <p:nvPr/>
        </p:nvPicPr>
        <p:blipFill>
          <a:blip r:embed="rId2"/>
          <a:stretch>
            <a:fillRect/>
          </a:stretch>
        </p:blipFill>
        <p:spPr>
          <a:xfrm>
            <a:off x="5147191" y="2905244"/>
            <a:ext cx="4336137" cy="2242304"/>
          </a:xfrm>
          <a:prstGeom prst="rect">
            <a:avLst/>
          </a:prstGeom>
        </p:spPr>
      </p:pic>
      <p:pic>
        <p:nvPicPr>
          <p:cNvPr id="6" name="Image 2" descr="preencoded.png">    </p:cNvPr>
          <p:cNvPicPr>
            <a:picLocks noChangeAspect="1"/>
          </p:cNvPicPr>
          <p:nvPr/>
        </p:nvPicPr>
        <p:blipFill>
          <a:blip r:embed="rId3"/>
          <a:stretch>
            <a:fillRect/>
          </a:stretch>
        </p:blipFill>
        <p:spPr>
          <a:xfrm>
            <a:off x="9632752" y="2905244"/>
            <a:ext cx="4336137" cy="2242304"/>
          </a:xfrm>
          <a:prstGeom prst="rect">
            <a:avLst/>
          </a:prstGeom>
        </p:spPr>
      </p:pic>
      <p:pic>
        <p:nvPicPr>
          <p:cNvPr id="7" name="Image 3" descr="preencoded.png">    </p:cNvPr>
          <p:cNvPicPr>
            <a:picLocks noChangeAspect="1"/>
          </p:cNvPicPr>
          <p:nvPr/>
        </p:nvPicPr>
        <p:blipFill>
          <a:blip r:embed="rId4"/>
          <a:stretch>
            <a:fillRect/>
          </a:stretch>
        </p:blipFill>
        <p:spPr>
          <a:xfrm>
            <a:off x="661630" y="5296972"/>
            <a:ext cx="13307139" cy="224230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3657600" cy="8229600"/>
          </a:xfrm>
          <a:prstGeom prst="rect">
            <a:avLst/>
          </a:prstGeom>
          <a:solidFill>
            <a:srgbClr val="E5E0DF"/>
          </a:solidFill>
          <a:ln/>
        </p:spPr>
      </p:sp>
      <p:pic>
        <p:nvPicPr>
          <p:cNvPr id="3"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4" name="Text 1"/>
          <p:cNvSpPr/>
          <p:nvPr/>
        </p:nvSpPr>
        <p:spPr>
          <a:xfrm>
            <a:off x="4451390" y="1583174"/>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Problem Statement</a:t>
            </a:r>
            <a:endParaRPr lang="en-US" sz="4450" dirty="0"/>
          </a:p>
        </p:txBody>
      </p:sp>
      <p:sp>
        <p:nvSpPr>
          <p:cNvPr id="5" name="Text 2"/>
          <p:cNvSpPr/>
          <p:nvPr/>
        </p:nvSpPr>
        <p:spPr>
          <a:xfrm>
            <a:off x="4451390" y="2632115"/>
            <a:ext cx="9385221" cy="1088708"/>
          </a:xfrm>
          <a:prstGeom prst="rect">
            <a:avLst/>
          </a:prstGeom>
          <a:noFill/>
          <a:ln/>
        </p:spPr>
        <p:txBody>
          <a:bodyPr wrap="square" lIns="0" tIns="0" rIns="0" bIns="0" rtlCol="0" anchor="t"/>
          <a:lstStyle/>
          <a:p>
            <a:pPr algn="l" indent="0" marL="0">
              <a:lnSpc>
                <a:spcPts val="2850"/>
              </a:lnSpc>
              <a:buNone/>
            </a:pPr>
            <a:r>
              <a:rPr lang="en-US" sz="1750" dirty="0">
                <a:solidFill>
                  <a:srgbClr val="4C4C4D"/>
                </a:solidFill>
                <a:latin typeface="Heebo" pitchFamily="34" charset="0"/>
                <a:ea typeface="Heebo" pitchFamily="34" charset="-122"/>
                <a:cs typeface="Heebo" pitchFamily="34" charset="-120"/>
              </a:rPr>
              <a:t>Academic research is often time-consuming due to a fragmented landscape across multiple platforms. Existing search tools frequently lack relevant results, hindering efficient research discovery. Improving the search process is essential.</a:t>
            </a:r>
            <a:endParaRPr lang="en-US" sz="1750" dirty="0"/>
          </a:p>
        </p:txBody>
      </p:sp>
      <p:sp>
        <p:nvSpPr>
          <p:cNvPr id="6" name="Shape 3"/>
          <p:cNvSpPr/>
          <p:nvPr/>
        </p:nvSpPr>
        <p:spPr>
          <a:xfrm>
            <a:off x="4451390" y="4231124"/>
            <a:ext cx="510302" cy="510302"/>
          </a:xfrm>
          <a:prstGeom prst="roundRect">
            <a:avLst>
              <a:gd name="adj" fmla="val 6667"/>
            </a:avLst>
          </a:prstGeom>
          <a:solidFill>
            <a:srgbClr val="F2EEEE"/>
          </a:solidFill>
          <a:ln/>
        </p:spPr>
      </p:sp>
      <p:sp>
        <p:nvSpPr>
          <p:cNvPr id="7" name="Text 4"/>
          <p:cNvSpPr/>
          <p:nvPr/>
        </p:nvSpPr>
        <p:spPr>
          <a:xfrm>
            <a:off x="4536460" y="4273629"/>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4C4C4D"/>
                </a:solidFill>
                <a:latin typeface="Crimson Pro Semi Bold" pitchFamily="34" charset="0"/>
                <a:ea typeface="Crimson Pro Semi Bold" pitchFamily="34" charset="-122"/>
                <a:cs typeface="Crimson Pro Semi Bold" pitchFamily="34" charset="-120"/>
              </a:rPr>
              <a:t>1</a:t>
            </a:r>
            <a:endParaRPr lang="en-US" sz="2650" dirty="0"/>
          </a:p>
        </p:txBody>
      </p:sp>
      <p:sp>
        <p:nvSpPr>
          <p:cNvPr id="8" name="Text 5"/>
          <p:cNvSpPr/>
          <p:nvPr/>
        </p:nvSpPr>
        <p:spPr>
          <a:xfrm>
            <a:off x="5188506" y="4231124"/>
            <a:ext cx="864810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C4C4D"/>
                </a:solidFill>
                <a:latin typeface="Heebo" pitchFamily="34" charset="0"/>
                <a:ea typeface="Heebo" pitchFamily="34" charset="-122"/>
                <a:cs typeface="Heebo" pitchFamily="34" charset="-120"/>
              </a:rPr>
              <a:t>Fragmented Data: Information scattered across various databases and journals.</a:t>
            </a:r>
            <a:endParaRPr lang="en-US" sz="1750" dirty="0"/>
          </a:p>
        </p:txBody>
      </p:sp>
      <p:sp>
        <p:nvSpPr>
          <p:cNvPr id="9" name="Text 6"/>
          <p:cNvSpPr/>
          <p:nvPr/>
        </p:nvSpPr>
        <p:spPr>
          <a:xfrm>
            <a:off x="5188506" y="4673322"/>
            <a:ext cx="864810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C4C4D"/>
                </a:solidFill>
                <a:latin typeface="Heebo" pitchFamily="34" charset="0"/>
                <a:ea typeface="Heebo" pitchFamily="34" charset="-122"/>
                <a:cs typeface="Heebo" pitchFamily="34" charset="-120"/>
              </a:rPr>
              <a:t>Limited Relevance: Current search algorithms miss crucial connections.</a:t>
            </a:r>
            <a:endParaRPr lang="en-US" sz="1750" dirty="0"/>
          </a:p>
        </p:txBody>
      </p:sp>
      <p:sp>
        <p:nvSpPr>
          <p:cNvPr id="10" name="Text 7"/>
          <p:cNvSpPr/>
          <p:nvPr/>
        </p:nvSpPr>
        <p:spPr>
          <a:xfrm>
            <a:off x="5188506" y="5115520"/>
            <a:ext cx="8648105"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C4C4D"/>
                </a:solidFill>
                <a:latin typeface="Heebo" pitchFamily="34" charset="0"/>
                <a:ea typeface="Heebo" pitchFamily="34" charset="-122"/>
                <a:cs typeface="Heebo" pitchFamily="34" charset="-120"/>
              </a:rPr>
              <a:t>Time-Consuming Process: Researchers spend excessive time filtering irrelevant results.</a:t>
            </a:r>
            <a:endParaRPr lang="en-US" sz="1750" dirty="0"/>
          </a:p>
        </p:txBody>
      </p:sp>
      <p:sp>
        <p:nvSpPr>
          <p:cNvPr id="11" name="Text 8"/>
          <p:cNvSpPr/>
          <p:nvPr/>
        </p:nvSpPr>
        <p:spPr>
          <a:xfrm>
            <a:off x="5188506" y="5920621"/>
            <a:ext cx="8648105"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C4C4D"/>
                </a:solidFill>
                <a:latin typeface="Heebo" pitchFamily="34" charset="0"/>
                <a:ea typeface="Heebo" pitchFamily="34" charset="-122"/>
                <a:cs typeface="Heebo" pitchFamily="34" charset="-120"/>
              </a:rPr>
              <a:t>Accessibility Barriers: Paywalls and subscription fees hinder widespread access to knowledge.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743"/>
          </a:xfrm>
          <a:prstGeom prst="rect">
            <a:avLst/>
          </a:prstGeom>
        </p:spPr>
      </p:pic>
      <p:pic>
        <p:nvPicPr>
          <p:cNvPr id="3" name="Image 1" descr="preencoded.png">    </p:cNvPr>
          <p:cNvPicPr>
            <a:picLocks noChangeAspect="1"/>
          </p:cNvPicPr>
          <p:nvPr/>
        </p:nvPicPr>
        <p:blipFill>
          <a:blip r:embed="rId2"/>
          <a:stretch>
            <a:fillRect/>
          </a:stretch>
        </p:blipFill>
        <p:spPr>
          <a:xfrm>
            <a:off x="274320" y="2727127"/>
            <a:ext cx="4937760" cy="2777490"/>
          </a:xfrm>
          <a:prstGeom prst="rect">
            <a:avLst/>
          </a:prstGeom>
        </p:spPr>
      </p:pic>
      <p:sp>
        <p:nvSpPr>
          <p:cNvPr id="4" name="Text 0"/>
          <p:cNvSpPr/>
          <p:nvPr/>
        </p:nvSpPr>
        <p:spPr>
          <a:xfrm>
            <a:off x="6254591" y="603647"/>
            <a:ext cx="5487710" cy="685919"/>
          </a:xfrm>
          <a:prstGeom prst="rect">
            <a:avLst/>
          </a:prstGeom>
          <a:noFill/>
          <a:ln/>
        </p:spPr>
        <p:txBody>
          <a:bodyPr wrap="none" lIns="0" tIns="0" rIns="0" bIns="0" rtlCol="0" anchor="t"/>
          <a:lstStyle/>
          <a:p>
            <a:pPr algn="l" indent="0" marL="0">
              <a:lnSpc>
                <a:spcPts val="5400"/>
              </a:lnSpc>
              <a:buNone/>
            </a:pPr>
            <a:r>
              <a:rPr lang="en-US" sz="4300" dirty="0">
                <a:solidFill>
                  <a:srgbClr val="152D47"/>
                </a:solidFill>
                <a:latin typeface="Crimson Pro Semi Bold" pitchFamily="34" charset="0"/>
                <a:ea typeface="Crimson Pro Semi Bold" pitchFamily="34" charset="-122"/>
                <a:cs typeface="Crimson Pro Semi Bold" pitchFamily="34" charset="-120"/>
              </a:rPr>
              <a:t>Solution Overview</a:t>
            </a:r>
            <a:endParaRPr lang="en-US" sz="4300" dirty="0"/>
          </a:p>
        </p:txBody>
      </p:sp>
      <p:sp>
        <p:nvSpPr>
          <p:cNvPr id="5" name="Text 1"/>
          <p:cNvSpPr/>
          <p:nvPr/>
        </p:nvSpPr>
        <p:spPr>
          <a:xfrm>
            <a:off x="6254591" y="1618774"/>
            <a:ext cx="7607618" cy="1053703"/>
          </a:xfrm>
          <a:prstGeom prst="rect">
            <a:avLst/>
          </a:prstGeom>
          <a:noFill/>
          <a:ln/>
        </p:spPr>
        <p:txBody>
          <a:bodyPr wrap="square" lIns="0" tIns="0" rIns="0" bIns="0" rtlCol="0" anchor="t"/>
          <a:lstStyle/>
          <a:p>
            <a:pPr algn="l" indent="0" marL="0">
              <a:lnSpc>
                <a:spcPts val="2750"/>
              </a:lnSpc>
              <a:buNone/>
            </a:pPr>
            <a:r>
              <a:rPr lang="en-US" sz="1700" dirty="0">
                <a:solidFill>
                  <a:srgbClr val="4C4C4D"/>
                </a:solidFill>
                <a:latin typeface="Heebo" pitchFamily="34" charset="0"/>
                <a:ea typeface="Heebo" pitchFamily="34" charset="-122"/>
                <a:cs typeface="Heebo" pitchFamily="34" charset="-120"/>
              </a:rPr>
              <a:t>- Centralized platform streamlining academic paper search: Our solution provides a single point of access to academic papers, eliminating the need to navigate multiple websites and databases manually.</a:t>
            </a:r>
            <a:endParaRPr lang="en-US" sz="1700" dirty="0"/>
          </a:p>
        </p:txBody>
      </p:sp>
      <p:sp>
        <p:nvSpPr>
          <p:cNvPr id="6" name="Text 2"/>
          <p:cNvSpPr/>
          <p:nvPr/>
        </p:nvSpPr>
        <p:spPr>
          <a:xfrm>
            <a:off x="6254591" y="2919413"/>
            <a:ext cx="7607618" cy="1404938"/>
          </a:xfrm>
          <a:prstGeom prst="rect">
            <a:avLst/>
          </a:prstGeom>
          <a:noFill/>
          <a:ln/>
        </p:spPr>
        <p:txBody>
          <a:bodyPr wrap="square" lIns="0" tIns="0" rIns="0" bIns="0" rtlCol="0" anchor="t"/>
          <a:lstStyle/>
          <a:p>
            <a:pPr algn="l" indent="0" marL="0">
              <a:lnSpc>
                <a:spcPts val="2750"/>
              </a:lnSpc>
              <a:buNone/>
            </a:pPr>
            <a:r>
              <a:rPr lang="en-US" sz="1700" dirty="0">
                <a:solidFill>
                  <a:srgbClr val="4C4C4D"/>
                </a:solidFill>
                <a:latin typeface="Heebo" pitchFamily="34" charset="0"/>
                <a:ea typeface="Heebo" pitchFamily="34" charset="-122"/>
                <a:cs typeface="Heebo" pitchFamily="34" charset="-120"/>
              </a:rPr>
              <a:t>- Seamlessly integrates multiple research databases for comprehensive results: We integrate with leading research databases, ensuring that our users receive a broad and comprehensive set of results, maximizing the chances of discovering relevant papers.</a:t>
            </a:r>
            <a:endParaRPr lang="en-US" sz="1700" dirty="0"/>
          </a:p>
        </p:txBody>
      </p:sp>
      <p:sp>
        <p:nvSpPr>
          <p:cNvPr id="7" name="Text 3"/>
          <p:cNvSpPr/>
          <p:nvPr/>
        </p:nvSpPr>
        <p:spPr>
          <a:xfrm>
            <a:off x="6254591" y="4571286"/>
            <a:ext cx="7607618" cy="1404938"/>
          </a:xfrm>
          <a:prstGeom prst="rect">
            <a:avLst/>
          </a:prstGeom>
          <a:noFill/>
          <a:ln/>
        </p:spPr>
        <p:txBody>
          <a:bodyPr wrap="square" lIns="0" tIns="0" rIns="0" bIns="0" rtlCol="0" anchor="t"/>
          <a:lstStyle/>
          <a:p>
            <a:pPr algn="l" indent="0" marL="0">
              <a:lnSpc>
                <a:spcPts val="2750"/>
              </a:lnSpc>
              <a:buNone/>
            </a:pPr>
            <a:r>
              <a:rPr lang="en-US" sz="1700" dirty="0">
                <a:solidFill>
                  <a:srgbClr val="4C4C4D"/>
                </a:solidFill>
                <a:latin typeface="Heebo" pitchFamily="34" charset="0"/>
                <a:ea typeface="Heebo" pitchFamily="34" charset="-122"/>
                <a:cs typeface="Heebo" pitchFamily="34" charset="-120"/>
              </a:rPr>
              <a:t>- Employs an intelligent algorithm to ensure highly relevant search outcomes: Our intelligent search algorithm uses advanced techniques to analyze the content and metadata of academic papers, ensuring that the most relevant results are prioritized and displayed to the user.</a:t>
            </a:r>
            <a:endParaRPr lang="en-US" sz="1700" dirty="0"/>
          </a:p>
        </p:txBody>
      </p:sp>
      <p:sp>
        <p:nvSpPr>
          <p:cNvPr id="8" name="Text 4"/>
          <p:cNvSpPr/>
          <p:nvPr/>
        </p:nvSpPr>
        <p:spPr>
          <a:xfrm>
            <a:off x="6254591" y="6223159"/>
            <a:ext cx="7607618" cy="1404938"/>
          </a:xfrm>
          <a:prstGeom prst="rect">
            <a:avLst/>
          </a:prstGeom>
          <a:noFill/>
          <a:ln/>
        </p:spPr>
        <p:txBody>
          <a:bodyPr wrap="square" lIns="0" tIns="0" rIns="0" bIns="0" rtlCol="0" anchor="t"/>
          <a:lstStyle/>
          <a:p>
            <a:pPr algn="l" indent="0" marL="0">
              <a:lnSpc>
                <a:spcPts val="2750"/>
              </a:lnSpc>
              <a:buNone/>
            </a:pPr>
            <a:r>
              <a:rPr lang="en-US" sz="1700" dirty="0">
                <a:solidFill>
                  <a:srgbClr val="4C4C4D"/>
                </a:solidFill>
                <a:latin typeface="Heebo" pitchFamily="34" charset="0"/>
                <a:ea typeface="Heebo" pitchFamily="34" charset="-122"/>
                <a:cs typeface="Heebo" pitchFamily="34" charset="-120"/>
              </a:rPr>
              <a:t>- Your all-in-one solution for efficient research discovery: With our centralized platform, comprehensive integration, and intelligent algorithm, researchers can significantly reduce the time and effort required to find the papers they need, leading to more efficient and productive research.</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957268"/>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Key Features</a:t>
            </a:r>
            <a:endParaRPr lang="en-US" sz="4450" dirty="0"/>
          </a:p>
        </p:txBody>
      </p:sp>
      <p:sp>
        <p:nvSpPr>
          <p:cNvPr id="4" name="Text 1"/>
          <p:cNvSpPr/>
          <p:nvPr/>
        </p:nvSpPr>
        <p:spPr>
          <a:xfrm>
            <a:off x="6280190" y="3006209"/>
            <a:ext cx="7556421" cy="3266123"/>
          </a:xfrm>
          <a:prstGeom prst="rect">
            <a:avLst/>
          </a:prstGeom>
          <a:noFill/>
          <a:ln/>
        </p:spPr>
        <p:txBody>
          <a:bodyPr wrap="square" lIns="0" tIns="0" rIns="0" bIns="0" rtlCol="0" anchor="t"/>
          <a:lstStyle/>
          <a:p>
            <a:pPr algn="l" indent="0" marL="0">
              <a:lnSpc>
                <a:spcPts val="2850"/>
              </a:lnSpc>
              <a:buNone/>
            </a:pPr>
            <a:r>
              <a:rPr lang="en-US" sz="1750" dirty="0">
                <a:solidFill>
                  <a:srgbClr val="4C4C4D"/>
                </a:solidFill>
                <a:latin typeface="Heebo" pitchFamily="34" charset="0"/>
                <a:ea typeface="Heebo" pitchFamily="34" charset="-122"/>
                <a:cs typeface="Heebo" pitchFamily="34" charset="-120"/>
              </a:rPr>
              <a:t>- Multi-source search: Access over 10 academic databases, including JSTOR, IEEE Xplore, and PubMed, all from a single interface. - Advanced relevance scoring: Employs a powerful AI algorithm that analyzes paper content, citations, and author profiles to provide highly accurate relevance scores. - Real-time result filtering and ranking system: Offers dynamic filtering options such as publication date, author, and keywords, allowing you to refine search results instantly. - Efficient research discovery in seconds: Dramatically reduce the time spent on literature reviews with our streamlined search process, delivering relevant results within seconds.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10972800" y="0"/>
            <a:ext cx="3657600" cy="8229600"/>
          </a:xfrm>
          <a:prstGeom prst="rect">
            <a:avLst/>
          </a:prstGeom>
          <a:solidFill>
            <a:srgbClr val="E5E0DF"/>
          </a:solidFill>
          <a:ln/>
        </p:spPr>
      </p:sp>
      <p:pic>
        <p:nvPicPr>
          <p:cNvPr id="3"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4" name="Text 1"/>
          <p:cNvSpPr/>
          <p:nvPr/>
        </p:nvSpPr>
        <p:spPr>
          <a:xfrm>
            <a:off x="553283" y="561737"/>
            <a:ext cx="3952637" cy="494109"/>
          </a:xfrm>
          <a:prstGeom prst="rect">
            <a:avLst/>
          </a:prstGeom>
          <a:noFill/>
          <a:ln/>
        </p:spPr>
        <p:txBody>
          <a:bodyPr wrap="none" lIns="0" tIns="0" rIns="0" bIns="0" rtlCol="0" anchor="t"/>
          <a:lstStyle/>
          <a:p>
            <a:pPr algn="l" indent="0" marL="0">
              <a:lnSpc>
                <a:spcPts val="3850"/>
              </a:lnSpc>
              <a:buNone/>
            </a:pPr>
            <a:r>
              <a:rPr lang="en-US" sz="3100" dirty="0">
                <a:solidFill>
                  <a:srgbClr val="152D47"/>
                </a:solidFill>
                <a:latin typeface="Crimson Pro Semi Bold" pitchFamily="34" charset="0"/>
                <a:ea typeface="Crimson Pro Semi Bold" pitchFamily="34" charset="-122"/>
                <a:cs typeface="Crimson Pro Semi Bold" pitchFamily="34" charset="-120"/>
              </a:rPr>
              <a:t>System Architecture</a:t>
            </a:r>
            <a:endParaRPr lang="en-US" sz="3100" dirty="0"/>
          </a:p>
        </p:txBody>
      </p:sp>
      <p:sp>
        <p:nvSpPr>
          <p:cNvPr id="5" name="Text 2"/>
          <p:cNvSpPr/>
          <p:nvPr/>
        </p:nvSpPr>
        <p:spPr>
          <a:xfrm>
            <a:off x="553283" y="1292900"/>
            <a:ext cx="9866233" cy="1011555"/>
          </a:xfrm>
          <a:prstGeom prst="rect">
            <a:avLst/>
          </a:prstGeom>
          <a:noFill/>
          <a:ln/>
        </p:spPr>
        <p:txBody>
          <a:bodyPr wrap="square" lIns="0" tIns="0" rIns="0" bIns="0" rtlCol="0" anchor="t"/>
          <a:lstStyle/>
          <a:p>
            <a:pPr algn="l" indent="0" marL="0">
              <a:lnSpc>
                <a:spcPts val="1950"/>
              </a:lnSpc>
              <a:buNone/>
            </a:pPr>
            <a:r>
              <a:rPr lang="en-US" sz="1200" dirty="0">
                <a:solidFill>
                  <a:srgbClr val="4C4C4D"/>
                </a:solidFill>
                <a:latin typeface="Heebo" pitchFamily="34" charset="0"/>
                <a:ea typeface="Heebo" pitchFamily="34" charset="-122"/>
                <a:cs typeface="Heebo" pitchFamily="34" charset="-120"/>
              </a:rPr>
              <a:t>Our system architecture is designed with scalability, modularity, and high performance in mind. Leveraging a microservices-based distributed architecture, we ensure each component can be independently scaled and updated, promoting adaptability and resilience. Seamless integration of multiple data sources is achieved through a well-defined API layer, facilitating comprehensive data aggregation. Our high-performance search mechanism employs efficient indexing and query optimization techniques to deliver rapid and relevant results.</a:t>
            </a:r>
            <a:endParaRPr lang="en-US" sz="1200" dirty="0"/>
          </a:p>
        </p:txBody>
      </p:sp>
      <p:sp>
        <p:nvSpPr>
          <p:cNvPr id="6" name="Shape 3"/>
          <p:cNvSpPr/>
          <p:nvPr/>
        </p:nvSpPr>
        <p:spPr>
          <a:xfrm>
            <a:off x="731044" y="2482215"/>
            <a:ext cx="22860" cy="5185529"/>
          </a:xfrm>
          <a:prstGeom prst="roundRect">
            <a:avLst>
              <a:gd name="adj" fmla="val 103747"/>
            </a:avLst>
          </a:prstGeom>
          <a:solidFill>
            <a:srgbClr val="D8D4D4"/>
          </a:solidFill>
          <a:ln/>
        </p:spPr>
      </p:sp>
      <p:sp>
        <p:nvSpPr>
          <p:cNvPr id="7" name="Shape 4"/>
          <p:cNvSpPr/>
          <p:nvPr/>
        </p:nvSpPr>
        <p:spPr>
          <a:xfrm>
            <a:off x="886004" y="2826306"/>
            <a:ext cx="474226" cy="22860"/>
          </a:xfrm>
          <a:prstGeom prst="roundRect">
            <a:avLst>
              <a:gd name="adj" fmla="val 103747"/>
            </a:avLst>
          </a:prstGeom>
          <a:solidFill>
            <a:srgbClr val="D8D4D4"/>
          </a:solidFill>
          <a:ln/>
        </p:spPr>
      </p:sp>
      <p:sp>
        <p:nvSpPr>
          <p:cNvPr id="8" name="Shape 5"/>
          <p:cNvSpPr/>
          <p:nvPr/>
        </p:nvSpPr>
        <p:spPr>
          <a:xfrm>
            <a:off x="553224" y="2659975"/>
            <a:ext cx="355640" cy="355640"/>
          </a:xfrm>
          <a:prstGeom prst="roundRect">
            <a:avLst>
              <a:gd name="adj" fmla="val 6669"/>
            </a:avLst>
          </a:prstGeom>
          <a:solidFill>
            <a:srgbClr val="F2EEEE"/>
          </a:solidFill>
          <a:ln/>
        </p:spPr>
      </p:sp>
      <p:sp>
        <p:nvSpPr>
          <p:cNvPr id="9" name="Text 6"/>
          <p:cNvSpPr/>
          <p:nvPr/>
        </p:nvSpPr>
        <p:spPr>
          <a:xfrm>
            <a:off x="612458" y="2689562"/>
            <a:ext cx="237053" cy="296347"/>
          </a:xfrm>
          <a:prstGeom prst="rect">
            <a:avLst/>
          </a:prstGeom>
          <a:noFill/>
          <a:ln/>
        </p:spPr>
        <p:txBody>
          <a:bodyPr wrap="none" lIns="0" tIns="0" rIns="0" bIns="0" rtlCol="0" anchor="t"/>
          <a:lstStyle/>
          <a:p>
            <a:pPr algn="ctr" indent="0" marL="0">
              <a:lnSpc>
                <a:spcPts val="18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1</a:t>
            </a:r>
            <a:endParaRPr lang="en-US" sz="1850" dirty="0"/>
          </a:p>
        </p:txBody>
      </p:sp>
      <p:sp>
        <p:nvSpPr>
          <p:cNvPr id="10" name="Text 7"/>
          <p:cNvSpPr/>
          <p:nvPr/>
        </p:nvSpPr>
        <p:spPr>
          <a:xfrm>
            <a:off x="1521619" y="2640211"/>
            <a:ext cx="1976318" cy="247055"/>
          </a:xfrm>
          <a:prstGeom prst="rect">
            <a:avLst/>
          </a:prstGeom>
          <a:noFill/>
          <a:ln/>
        </p:spPr>
        <p:txBody>
          <a:bodyPr wrap="none" lIns="0" tIns="0" rIns="0" bIns="0" rtlCol="0" anchor="t"/>
          <a:lstStyle/>
          <a:p>
            <a:pPr algn="l" indent="0" marL="0">
              <a:lnSpc>
                <a:spcPts val="1900"/>
              </a:lnSpc>
              <a:buNone/>
            </a:pPr>
            <a:r>
              <a:rPr lang="en-US" sz="1550" dirty="0">
                <a:solidFill>
                  <a:srgbClr val="4C4C4D"/>
                </a:solidFill>
                <a:latin typeface="Crimson Pro Semi Bold" pitchFamily="34" charset="0"/>
                <a:ea typeface="Crimson Pro Semi Bold" pitchFamily="34" charset="-122"/>
                <a:cs typeface="Crimson Pro Semi Bold" pitchFamily="34" charset="-120"/>
              </a:rPr>
              <a:t>Data Ingestion</a:t>
            </a:r>
            <a:endParaRPr lang="en-US" sz="1550" dirty="0"/>
          </a:p>
        </p:txBody>
      </p:sp>
      <p:sp>
        <p:nvSpPr>
          <p:cNvPr id="11" name="Text 8"/>
          <p:cNvSpPr/>
          <p:nvPr/>
        </p:nvSpPr>
        <p:spPr>
          <a:xfrm>
            <a:off x="1521619" y="2982039"/>
            <a:ext cx="8897898" cy="252889"/>
          </a:xfrm>
          <a:prstGeom prst="rect">
            <a:avLst/>
          </a:prstGeom>
          <a:noFill/>
          <a:ln/>
        </p:spPr>
        <p:txBody>
          <a:bodyPr wrap="none" lIns="0" tIns="0" rIns="0" bIns="0" rtlCol="0" anchor="t"/>
          <a:lstStyle/>
          <a:p>
            <a:pPr algn="l" indent="0" marL="0">
              <a:lnSpc>
                <a:spcPts val="1950"/>
              </a:lnSpc>
              <a:buNone/>
            </a:pPr>
            <a:r>
              <a:rPr lang="en-US" sz="1200" dirty="0">
                <a:solidFill>
                  <a:srgbClr val="4C4C4D"/>
                </a:solidFill>
                <a:latin typeface="Heebo" pitchFamily="34" charset="0"/>
                <a:ea typeface="Heebo" pitchFamily="34" charset="-122"/>
                <a:cs typeface="Heebo" pitchFamily="34" charset="-120"/>
              </a:rPr>
              <a:t>Data is ingested from multiple academic databases via APIs.</a:t>
            </a:r>
            <a:endParaRPr lang="en-US" sz="1200" dirty="0"/>
          </a:p>
        </p:txBody>
      </p:sp>
      <p:sp>
        <p:nvSpPr>
          <p:cNvPr id="12" name="Shape 9"/>
          <p:cNvSpPr/>
          <p:nvPr/>
        </p:nvSpPr>
        <p:spPr>
          <a:xfrm>
            <a:off x="886004" y="3895011"/>
            <a:ext cx="474226" cy="22860"/>
          </a:xfrm>
          <a:prstGeom prst="roundRect">
            <a:avLst>
              <a:gd name="adj" fmla="val 103747"/>
            </a:avLst>
          </a:prstGeom>
          <a:solidFill>
            <a:srgbClr val="D8D4D4"/>
          </a:solidFill>
          <a:ln/>
        </p:spPr>
      </p:sp>
      <p:sp>
        <p:nvSpPr>
          <p:cNvPr id="13" name="Shape 10"/>
          <p:cNvSpPr/>
          <p:nvPr/>
        </p:nvSpPr>
        <p:spPr>
          <a:xfrm>
            <a:off x="553224" y="3728680"/>
            <a:ext cx="355640" cy="355640"/>
          </a:xfrm>
          <a:prstGeom prst="roundRect">
            <a:avLst>
              <a:gd name="adj" fmla="val 6669"/>
            </a:avLst>
          </a:prstGeom>
          <a:solidFill>
            <a:srgbClr val="F2EEEE"/>
          </a:solidFill>
          <a:ln/>
        </p:spPr>
      </p:sp>
      <p:sp>
        <p:nvSpPr>
          <p:cNvPr id="14" name="Text 11"/>
          <p:cNvSpPr/>
          <p:nvPr/>
        </p:nvSpPr>
        <p:spPr>
          <a:xfrm>
            <a:off x="612458" y="3758267"/>
            <a:ext cx="237053" cy="296347"/>
          </a:xfrm>
          <a:prstGeom prst="rect">
            <a:avLst/>
          </a:prstGeom>
          <a:noFill/>
          <a:ln/>
        </p:spPr>
        <p:txBody>
          <a:bodyPr wrap="none" lIns="0" tIns="0" rIns="0" bIns="0" rtlCol="0" anchor="t"/>
          <a:lstStyle/>
          <a:p>
            <a:pPr algn="ctr" indent="0" marL="0">
              <a:lnSpc>
                <a:spcPts val="18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2</a:t>
            </a:r>
            <a:endParaRPr lang="en-US" sz="1850" dirty="0"/>
          </a:p>
        </p:txBody>
      </p:sp>
      <p:sp>
        <p:nvSpPr>
          <p:cNvPr id="15" name="Text 12"/>
          <p:cNvSpPr/>
          <p:nvPr/>
        </p:nvSpPr>
        <p:spPr>
          <a:xfrm>
            <a:off x="1521619" y="3708916"/>
            <a:ext cx="1976318" cy="247055"/>
          </a:xfrm>
          <a:prstGeom prst="rect">
            <a:avLst/>
          </a:prstGeom>
          <a:noFill/>
          <a:ln/>
        </p:spPr>
        <p:txBody>
          <a:bodyPr wrap="none" lIns="0" tIns="0" rIns="0" bIns="0" rtlCol="0" anchor="t"/>
          <a:lstStyle/>
          <a:p>
            <a:pPr algn="l" indent="0" marL="0">
              <a:lnSpc>
                <a:spcPts val="1900"/>
              </a:lnSpc>
              <a:buNone/>
            </a:pPr>
            <a:r>
              <a:rPr lang="en-US" sz="1550" dirty="0">
                <a:solidFill>
                  <a:srgbClr val="4C4C4D"/>
                </a:solidFill>
                <a:latin typeface="Crimson Pro Semi Bold" pitchFamily="34" charset="0"/>
                <a:ea typeface="Crimson Pro Semi Bold" pitchFamily="34" charset="-122"/>
                <a:cs typeface="Crimson Pro Semi Bold" pitchFamily="34" charset="-120"/>
              </a:rPr>
              <a:t>Indexing</a:t>
            </a:r>
            <a:endParaRPr lang="en-US" sz="1550" dirty="0"/>
          </a:p>
        </p:txBody>
      </p:sp>
      <p:sp>
        <p:nvSpPr>
          <p:cNvPr id="16" name="Text 13"/>
          <p:cNvSpPr/>
          <p:nvPr/>
        </p:nvSpPr>
        <p:spPr>
          <a:xfrm>
            <a:off x="1521619" y="4050744"/>
            <a:ext cx="8897898" cy="252889"/>
          </a:xfrm>
          <a:prstGeom prst="rect">
            <a:avLst/>
          </a:prstGeom>
          <a:noFill/>
          <a:ln/>
        </p:spPr>
        <p:txBody>
          <a:bodyPr wrap="none" lIns="0" tIns="0" rIns="0" bIns="0" rtlCol="0" anchor="t"/>
          <a:lstStyle/>
          <a:p>
            <a:pPr algn="l" indent="0" marL="0">
              <a:lnSpc>
                <a:spcPts val="1950"/>
              </a:lnSpc>
              <a:buNone/>
            </a:pPr>
            <a:r>
              <a:rPr lang="en-US" sz="1200" dirty="0">
                <a:solidFill>
                  <a:srgbClr val="4C4C4D"/>
                </a:solidFill>
                <a:latin typeface="Heebo" pitchFamily="34" charset="0"/>
                <a:ea typeface="Heebo" pitchFamily="34" charset="-122"/>
                <a:cs typeface="Heebo" pitchFamily="34" charset="-120"/>
              </a:rPr>
              <a:t>The data is then indexed using our proprietary algorithm.</a:t>
            </a:r>
            <a:endParaRPr lang="en-US" sz="1200" dirty="0"/>
          </a:p>
        </p:txBody>
      </p:sp>
      <p:sp>
        <p:nvSpPr>
          <p:cNvPr id="17" name="Shape 14"/>
          <p:cNvSpPr/>
          <p:nvPr/>
        </p:nvSpPr>
        <p:spPr>
          <a:xfrm>
            <a:off x="886004" y="4963716"/>
            <a:ext cx="474226" cy="22860"/>
          </a:xfrm>
          <a:prstGeom prst="roundRect">
            <a:avLst>
              <a:gd name="adj" fmla="val 103747"/>
            </a:avLst>
          </a:prstGeom>
          <a:solidFill>
            <a:srgbClr val="D8D4D4"/>
          </a:solidFill>
          <a:ln/>
        </p:spPr>
      </p:sp>
      <p:sp>
        <p:nvSpPr>
          <p:cNvPr id="18" name="Shape 15"/>
          <p:cNvSpPr/>
          <p:nvPr/>
        </p:nvSpPr>
        <p:spPr>
          <a:xfrm>
            <a:off x="553224" y="4797385"/>
            <a:ext cx="355640" cy="355640"/>
          </a:xfrm>
          <a:prstGeom prst="roundRect">
            <a:avLst>
              <a:gd name="adj" fmla="val 6669"/>
            </a:avLst>
          </a:prstGeom>
          <a:solidFill>
            <a:srgbClr val="F2EEEE"/>
          </a:solidFill>
          <a:ln/>
        </p:spPr>
      </p:sp>
      <p:sp>
        <p:nvSpPr>
          <p:cNvPr id="19" name="Text 16"/>
          <p:cNvSpPr/>
          <p:nvPr/>
        </p:nvSpPr>
        <p:spPr>
          <a:xfrm>
            <a:off x="612458" y="4826972"/>
            <a:ext cx="237053" cy="296347"/>
          </a:xfrm>
          <a:prstGeom prst="rect">
            <a:avLst/>
          </a:prstGeom>
          <a:noFill/>
          <a:ln/>
        </p:spPr>
        <p:txBody>
          <a:bodyPr wrap="none" lIns="0" tIns="0" rIns="0" bIns="0" rtlCol="0" anchor="t"/>
          <a:lstStyle/>
          <a:p>
            <a:pPr algn="ctr" indent="0" marL="0">
              <a:lnSpc>
                <a:spcPts val="18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3</a:t>
            </a:r>
            <a:endParaRPr lang="en-US" sz="1850" dirty="0"/>
          </a:p>
        </p:txBody>
      </p:sp>
      <p:sp>
        <p:nvSpPr>
          <p:cNvPr id="20" name="Text 17"/>
          <p:cNvSpPr/>
          <p:nvPr/>
        </p:nvSpPr>
        <p:spPr>
          <a:xfrm>
            <a:off x="1521619" y="4777621"/>
            <a:ext cx="1976318" cy="247055"/>
          </a:xfrm>
          <a:prstGeom prst="rect">
            <a:avLst/>
          </a:prstGeom>
          <a:noFill/>
          <a:ln/>
        </p:spPr>
        <p:txBody>
          <a:bodyPr wrap="none" lIns="0" tIns="0" rIns="0" bIns="0" rtlCol="0" anchor="t"/>
          <a:lstStyle/>
          <a:p>
            <a:pPr algn="l" indent="0" marL="0">
              <a:lnSpc>
                <a:spcPts val="1900"/>
              </a:lnSpc>
              <a:buNone/>
            </a:pPr>
            <a:r>
              <a:rPr lang="en-US" sz="1550" dirty="0">
                <a:solidFill>
                  <a:srgbClr val="4C4C4D"/>
                </a:solidFill>
                <a:latin typeface="Crimson Pro Semi Bold" pitchFamily="34" charset="0"/>
                <a:ea typeface="Crimson Pro Semi Bold" pitchFamily="34" charset="-122"/>
                <a:cs typeface="Crimson Pro Semi Bold" pitchFamily="34" charset="-120"/>
              </a:rPr>
              <a:t>Query Processing</a:t>
            </a:r>
            <a:endParaRPr lang="en-US" sz="1550" dirty="0"/>
          </a:p>
        </p:txBody>
      </p:sp>
      <p:sp>
        <p:nvSpPr>
          <p:cNvPr id="21" name="Text 18"/>
          <p:cNvSpPr/>
          <p:nvPr/>
        </p:nvSpPr>
        <p:spPr>
          <a:xfrm>
            <a:off x="1521619" y="5119449"/>
            <a:ext cx="8897898" cy="252889"/>
          </a:xfrm>
          <a:prstGeom prst="rect">
            <a:avLst/>
          </a:prstGeom>
          <a:noFill/>
          <a:ln/>
        </p:spPr>
        <p:txBody>
          <a:bodyPr wrap="none" lIns="0" tIns="0" rIns="0" bIns="0" rtlCol="0" anchor="t"/>
          <a:lstStyle/>
          <a:p>
            <a:pPr algn="l" indent="0" marL="0">
              <a:lnSpc>
                <a:spcPts val="1950"/>
              </a:lnSpc>
              <a:buNone/>
            </a:pPr>
            <a:r>
              <a:rPr lang="en-US" sz="1200" dirty="0">
                <a:solidFill>
                  <a:srgbClr val="4C4C4D"/>
                </a:solidFill>
                <a:latin typeface="Heebo" pitchFamily="34" charset="0"/>
                <a:ea typeface="Heebo" pitchFamily="34" charset="-122"/>
                <a:cs typeface="Heebo" pitchFamily="34" charset="-120"/>
              </a:rPr>
              <a:t>The user query is processed and matched against the index.</a:t>
            </a:r>
            <a:endParaRPr lang="en-US" sz="1200" dirty="0"/>
          </a:p>
        </p:txBody>
      </p:sp>
      <p:sp>
        <p:nvSpPr>
          <p:cNvPr id="22" name="Shape 19"/>
          <p:cNvSpPr/>
          <p:nvPr/>
        </p:nvSpPr>
        <p:spPr>
          <a:xfrm>
            <a:off x="886004" y="6032421"/>
            <a:ext cx="474226" cy="22860"/>
          </a:xfrm>
          <a:prstGeom prst="roundRect">
            <a:avLst>
              <a:gd name="adj" fmla="val 103747"/>
            </a:avLst>
          </a:prstGeom>
          <a:solidFill>
            <a:srgbClr val="D8D4D4"/>
          </a:solidFill>
          <a:ln/>
        </p:spPr>
      </p:sp>
      <p:sp>
        <p:nvSpPr>
          <p:cNvPr id="23" name="Shape 20"/>
          <p:cNvSpPr/>
          <p:nvPr/>
        </p:nvSpPr>
        <p:spPr>
          <a:xfrm>
            <a:off x="553224" y="5866090"/>
            <a:ext cx="355640" cy="355640"/>
          </a:xfrm>
          <a:prstGeom prst="roundRect">
            <a:avLst>
              <a:gd name="adj" fmla="val 6669"/>
            </a:avLst>
          </a:prstGeom>
          <a:solidFill>
            <a:srgbClr val="F2EEEE"/>
          </a:solidFill>
          <a:ln/>
        </p:spPr>
      </p:sp>
      <p:sp>
        <p:nvSpPr>
          <p:cNvPr id="24" name="Text 21"/>
          <p:cNvSpPr/>
          <p:nvPr/>
        </p:nvSpPr>
        <p:spPr>
          <a:xfrm>
            <a:off x="612458" y="5895677"/>
            <a:ext cx="237053" cy="296347"/>
          </a:xfrm>
          <a:prstGeom prst="rect">
            <a:avLst/>
          </a:prstGeom>
          <a:noFill/>
          <a:ln/>
        </p:spPr>
        <p:txBody>
          <a:bodyPr wrap="none" lIns="0" tIns="0" rIns="0" bIns="0" rtlCol="0" anchor="t"/>
          <a:lstStyle/>
          <a:p>
            <a:pPr algn="ctr" indent="0" marL="0">
              <a:lnSpc>
                <a:spcPts val="18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4</a:t>
            </a:r>
            <a:endParaRPr lang="en-US" sz="1850" dirty="0"/>
          </a:p>
        </p:txBody>
      </p:sp>
      <p:sp>
        <p:nvSpPr>
          <p:cNvPr id="25" name="Text 22"/>
          <p:cNvSpPr/>
          <p:nvPr/>
        </p:nvSpPr>
        <p:spPr>
          <a:xfrm>
            <a:off x="1521619" y="5846326"/>
            <a:ext cx="1976318" cy="247055"/>
          </a:xfrm>
          <a:prstGeom prst="rect">
            <a:avLst/>
          </a:prstGeom>
          <a:noFill/>
          <a:ln/>
        </p:spPr>
        <p:txBody>
          <a:bodyPr wrap="none" lIns="0" tIns="0" rIns="0" bIns="0" rtlCol="0" anchor="t"/>
          <a:lstStyle/>
          <a:p>
            <a:pPr algn="l" indent="0" marL="0">
              <a:lnSpc>
                <a:spcPts val="1900"/>
              </a:lnSpc>
              <a:buNone/>
            </a:pPr>
            <a:r>
              <a:rPr lang="en-US" sz="1550" dirty="0">
                <a:solidFill>
                  <a:srgbClr val="4C4C4D"/>
                </a:solidFill>
                <a:latin typeface="Crimson Pro Semi Bold" pitchFamily="34" charset="0"/>
                <a:ea typeface="Crimson Pro Semi Bold" pitchFamily="34" charset="-122"/>
                <a:cs typeface="Crimson Pro Semi Bold" pitchFamily="34" charset="-120"/>
              </a:rPr>
              <a:t>Result Ranking</a:t>
            </a:r>
            <a:endParaRPr lang="en-US" sz="1550" dirty="0"/>
          </a:p>
        </p:txBody>
      </p:sp>
      <p:sp>
        <p:nvSpPr>
          <p:cNvPr id="26" name="Text 23"/>
          <p:cNvSpPr/>
          <p:nvPr/>
        </p:nvSpPr>
        <p:spPr>
          <a:xfrm>
            <a:off x="1521619" y="6188154"/>
            <a:ext cx="8897898" cy="252889"/>
          </a:xfrm>
          <a:prstGeom prst="rect">
            <a:avLst/>
          </a:prstGeom>
          <a:noFill/>
          <a:ln/>
        </p:spPr>
        <p:txBody>
          <a:bodyPr wrap="none" lIns="0" tIns="0" rIns="0" bIns="0" rtlCol="0" anchor="t"/>
          <a:lstStyle/>
          <a:p>
            <a:pPr algn="l" indent="0" marL="0">
              <a:lnSpc>
                <a:spcPts val="1950"/>
              </a:lnSpc>
              <a:buNone/>
            </a:pPr>
            <a:r>
              <a:rPr lang="en-US" sz="1200" dirty="0">
                <a:solidFill>
                  <a:srgbClr val="4C4C4D"/>
                </a:solidFill>
                <a:latin typeface="Heebo" pitchFamily="34" charset="0"/>
                <a:ea typeface="Heebo" pitchFamily="34" charset="-122"/>
                <a:cs typeface="Heebo" pitchFamily="34" charset="-120"/>
              </a:rPr>
              <a:t>Results are ranked based on relevance scoring.</a:t>
            </a:r>
            <a:endParaRPr lang="en-US" sz="1200" dirty="0"/>
          </a:p>
        </p:txBody>
      </p:sp>
      <p:sp>
        <p:nvSpPr>
          <p:cNvPr id="27" name="Shape 24"/>
          <p:cNvSpPr/>
          <p:nvPr/>
        </p:nvSpPr>
        <p:spPr>
          <a:xfrm>
            <a:off x="886004" y="7101126"/>
            <a:ext cx="474226" cy="22860"/>
          </a:xfrm>
          <a:prstGeom prst="roundRect">
            <a:avLst>
              <a:gd name="adj" fmla="val 103747"/>
            </a:avLst>
          </a:prstGeom>
          <a:solidFill>
            <a:srgbClr val="D8D4D4"/>
          </a:solidFill>
          <a:ln/>
        </p:spPr>
      </p:sp>
      <p:sp>
        <p:nvSpPr>
          <p:cNvPr id="28" name="Shape 25"/>
          <p:cNvSpPr/>
          <p:nvPr/>
        </p:nvSpPr>
        <p:spPr>
          <a:xfrm>
            <a:off x="553224" y="6934795"/>
            <a:ext cx="355640" cy="355640"/>
          </a:xfrm>
          <a:prstGeom prst="roundRect">
            <a:avLst>
              <a:gd name="adj" fmla="val 6669"/>
            </a:avLst>
          </a:prstGeom>
          <a:solidFill>
            <a:srgbClr val="F2EEEE"/>
          </a:solidFill>
          <a:ln/>
        </p:spPr>
      </p:sp>
      <p:sp>
        <p:nvSpPr>
          <p:cNvPr id="29" name="Text 26"/>
          <p:cNvSpPr/>
          <p:nvPr/>
        </p:nvSpPr>
        <p:spPr>
          <a:xfrm>
            <a:off x="612458" y="6964382"/>
            <a:ext cx="237053" cy="296347"/>
          </a:xfrm>
          <a:prstGeom prst="rect">
            <a:avLst/>
          </a:prstGeom>
          <a:noFill/>
          <a:ln/>
        </p:spPr>
        <p:txBody>
          <a:bodyPr wrap="none" lIns="0" tIns="0" rIns="0" bIns="0" rtlCol="0" anchor="t"/>
          <a:lstStyle/>
          <a:p>
            <a:pPr algn="ctr" indent="0" marL="0">
              <a:lnSpc>
                <a:spcPts val="18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5</a:t>
            </a:r>
            <a:endParaRPr lang="en-US" sz="1850" dirty="0"/>
          </a:p>
        </p:txBody>
      </p:sp>
      <p:sp>
        <p:nvSpPr>
          <p:cNvPr id="30" name="Text 27"/>
          <p:cNvSpPr/>
          <p:nvPr/>
        </p:nvSpPr>
        <p:spPr>
          <a:xfrm>
            <a:off x="1521619" y="6915031"/>
            <a:ext cx="1976318" cy="247055"/>
          </a:xfrm>
          <a:prstGeom prst="rect">
            <a:avLst/>
          </a:prstGeom>
          <a:noFill/>
          <a:ln/>
        </p:spPr>
        <p:txBody>
          <a:bodyPr wrap="none" lIns="0" tIns="0" rIns="0" bIns="0" rtlCol="0" anchor="t"/>
          <a:lstStyle/>
          <a:p>
            <a:pPr algn="l" indent="0" marL="0">
              <a:lnSpc>
                <a:spcPts val="1900"/>
              </a:lnSpc>
              <a:buNone/>
            </a:pPr>
            <a:r>
              <a:rPr lang="en-US" sz="1550" dirty="0">
                <a:solidFill>
                  <a:srgbClr val="4C4C4D"/>
                </a:solidFill>
                <a:latin typeface="Crimson Pro Semi Bold" pitchFamily="34" charset="0"/>
                <a:ea typeface="Crimson Pro Semi Bold" pitchFamily="34" charset="-122"/>
                <a:cs typeface="Crimson Pro Semi Bold" pitchFamily="34" charset="-120"/>
              </a:rPr>
              <a:t>Presentation</a:t>
            </a:r>
            <a:endParaRPr lang="en-US" sz="1550" dirty="0"/>
          </a:p>
        </p:txBody>
      </p:sp>
      <p:sp>
        <p:nvSpPr>
          <p:cNvPr id="31" name="Text 28"/>
          <p:cNvSpPr/>
          <p:nvPr/>
        </p:nvSpPr>
        <p:spPr>
          <a:xfrm>
            <a:off x="1521619" y="7256859"/>
            <a:ext cx="8897898" cy="252889"/>
          </a:xfrm>
          <a:prstGeom prst="rect">
            <a:avLst/>
          </a:prstGeom>
          <a:noFill/>
          <a:ln/>
        </p:spPr>
        <p:txBody>
          <a:bodyPr wrap="none" lIns="0" tIns="0" rIns="0" bIns="0" rtlCol="0" anchor="t"/>
          <a:lstStyle/>
          <a:p>
            <a:pPr algn="l" indent="0" marL="0">
              <a:lnSpc>
                <a:spcPts val="1950"/>
              </a:lnSpc>
              <a:buNone/>
            </a:pPr>
            <a:r>
              <a:rPr lang="en-US" sz="1200" dirty="0">
                <a:solidFill>
                  <a:srgbClr val="4C4C4D"/>
                </a:solidFill>
                <a:latin typeface="Heebo" pitchFamily="34" charset="0"/>
                <a:ea typeface="Heebo" pitchFamily="34" charset="-122"/>
                <a:cs typeface="Heebo" pitchFamily="34" charset="-120"/>
              </a:rPr>
              <a:t>The ranked results are presented to the user.</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1655088"/>
            <a:ext cx="4919424" cy="4919424"/>
          </a:xfrm>
          <a:prstGeom prst="rect">
            <a:avLst/>
          </a:prstGeom>
        </p:spPr>
      </p:pic>
      <p:sp>
        <p:nvSpPr>
          <p:cNvPr id="4" name="Text 0"/>
          <p:cNvSpPr/>
          <p:nvPr/>
        </p:nvSpPr>
        <p:spPr>
          <a:xfrm>
            <a:off x="6280190" y="902613"/>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Technology Stack</a:t>
            </a:r>
            <a:endParaRPr lang="en-US" sz="4450" dirty="0"/>
          </a:p>
        </p:txBody>
      </p:sp>
      <p:sp>
        <p:nvSpPr>
          <p:cNvPr id="5" name="Text 1"/>
          <p:cNvSpPr/>
          <p:nvPr/>
        </p:nvSpPr>
        <p:spPr>
          <a:xfrm>
            <a:off x="6280190" y="1951553"/>
            <a:ext cx="7556421" cy="725805"/>
          </a:xfrm>
          <a:prstGeom prst="rect">
            <a:avLst/>
          </a:prstGeom>
          <a:noFill/>
          <a:ln/>
        </p:spPr>
        <p:txBody>
          <a:bodyPr wrap="square" lIns="0" tIns="0" rIns="0" bIns="0" rtlCol="0" anchor="t"/>
          <a:lstStyle/>
          <a:p>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Python</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Versatile programming language enabling rapid development and seamless integration of our academic search solution.</a:t>
            </a:r>
            <a:endParaRPr lang="en-US" sz="1750" dirty="0"/>
          </a:p>
        </p:txBody>
      </p:sp>
      <p:sp>
        <p:nvSpPr>
          <p:cNvPr id="6" name="Text 2"/>
          <p:cNvSpPr/>
          <p:nvPr/>
        </p:nvSpPr>
        <p:spPr>
          <a:xfrm>
            <a:off x="6280190" y="2932509"/>
            <a:ext cx="7556421" cy="1088708"/>
          </a:xfrm>
          <a:prstGeom prst="rect">
            <a:avLst/>
          </a:prstGeom>
          <a:noFill/>
          <a:ln/>
        </p:spPr>
        <p:txBody>
          <a:bodyPr wrap="square" lIns="0" tIns="0" rIns="0" bIns="0" rtlCol="0" anchor="t"/>
          <a:lstStyle/>
          <a:p>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BeautifulSoup</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Robust web scraping tool for efficient extraction of relevant information from academic databases, ensuring comprehensive data ingestion.</a:t>
            </a:r>
            <a:endParaRPr lang="en-US" sz="1750" dirty="0"/>
          </a:p>
        </p:txBody>
      </p:sp>
      <p:sp>
        <p:nvSpPr>
          <p:cNvPr id="7" name="Text 3"/>
          <p:cNvSpPr/>
          <p:nvPr/>
        </p:nvSpPr>
        <p:spPr>
          <a:xfrm>
            <a:off x="6280190" y="4276368"/>
            <a:ext cx="7556421" cy="725805"/>
          </a:xfrm>
          <a:prstGeom prst="rect">
            <a:avLst/>
          </a:prstGeom>
          <a:noFill/>
          <a:ln/>
        </p:spPr>
        <p:txBody>
          <a:bodyPr wrap="square" lIns="0" tIns="0" rIns="0" bIns="0" rtlCol="0" anchor="t"/>
          <a:lstStyle/>
          <a:p>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SentenceTransformer</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Enables advanced semantic search, allowing the system to understand context and improve the accuracy of search results.</a:t>
            </a:r>
            <a:endParaRPr lang="en-US" sz="1750" dirty="0"/>
          </a:p>
        </p:txBody>
      </p:sp>
      <p:sp>
        <p:nvSpPr>
          <p:cNvPr id="8" name="Text 4"/>
          <p:cNvSpPr/>
          <p:nvPr/>
        </p:nvSpPr>
        <p:spPr>
          <a:xfrm>
            <a:off x="6280190" y="5257324"/>
            <a:ext cx="7556421" cy="1088708"/>
          </a:xfrm>
          <a:prstGeom prst="rect">
            <a:avLst/>
          </a:prstGeom>
          <a:noFill/>
          <a:ln/>
        </p:spPr>
        <p:txBody>
          <a:bodyPr wrap="square" lIns="0" tIns="0" rIns="0" bIns="0" rtlCol="0" anchor="t"/>
          <a:lstStyle/>
          <a:p>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Gemini API</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Integrated for advanced AI processing, enhancing the system's ability to analyze and rank academic papers based on content and citations.</a:t>
            </a:r>
            <a:endParaRPr lang="en-US" sz="1750" dirty="0"/>
          </a:p>
        </p:txBody>
      </p:sp>
      <p:sp>
        <p:nvSpPr>
          <p:cNvPr id="9" name="Text 5"/>
          <p:cNvSpPr/>
          <p:nvPr/>
        </p:nvSpPr>
        <p:spPr>
          <a:xfrm>
            <a:off x="6280190" y="6601182"/>
            <a:ext cx="7556421" cy="725805"/>
          </a:xfrm>
          <a:prstGeom prst="rect">
            <a:avLst/>
          </a:prstGeom>
          <a:noFill/>
          <a:ln/>
        </p:spPr>
        <p:txBody>
          <a:bodyPr wrap="square" lIns="0" tIns="0" rIns="0" bIns="0" rtlCol="0" anchor="t"/>
          <a:lstStyle/>
          <a:p>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Cloud-native</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Cloud deployment ensures scalability, reliability, and cost-effectiveness for handling large data volumes and user traffic.</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231463"/>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Project Insights</a:t>
            </a:r>
            <a:endParaRPr lang="en-US" sz="4450" dirty="0"/>
          </a:p>
        </p:txBody>
      </p:sp>
      <p:sp>
        <p:nvSpPr>
          <p:cNvPr id="4" name="Text 1"/>
          <p:cNvSpPr/>
          <p:nvPr/>
        </p:nvSpPr>
        <p:spPr>
          <a:xfrm>
            <a:off x="6280190" y="2280404"/>
            <a:ext cx="7556421" cy="4717733"/>
          </a:xfrm>
          <a:prstGeom prst="rect">
            <a:avLst/>
          </a:prstGeom>
          <a:noFill/>
          <a:ln/>
        </p:spPr>
        <p:txBody>
          <a:bodyPr wrap="square" lIns="0" tIns="0" rIns="0" bIns="0" rtlCol="0" anchor="t"/>
          <a:lstStyle/>
          <a:p>
            <a:pPr algn="l" indent="0" marL="0">
              <a:lnSpc>
                <a:spcPts val="2850"/>
              </a:lnSpc>
              <a:buNone/>
            </a:pPr>
            <a:r>
              <a:rPr lang="en-US" sz="1750" dirty="0">
                <a:solidFill>
                  <a:srgbClr val="4C4C4D"/>
                </a:solidFill>
                <a:latin typeface="Heebo" pitchFamily="34" charset="0"/>
                <a:ea typeface="Heebo" pitchFamily="34" charset="-122"/>
                <a:cs typeface="Heebo" pitchFamily="34" charset="-120"/>
              </a:rPr>
              <a:t>- </a:t>
            </a:r>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Overcame significant technical challenges in multi-source data integration:</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Successfully navigated complexities in harmonizing data from diverse academic databases, ensuring seamless access to comprehensive research literature.- </a:t>
            </a:r>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Learned advanced AI integration techniques:</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Mastered the application of state-of-the-art artificial intelligence algorithms for semantic search, resulting in enhanced accuracy and relevance of search results.- </a:t>
            </a:r>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Scalable search solution developed for efficiency:</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Engineered a microservices-based architecture, enabling the system to handle large data volumes and user traffic with optimal resource utilization and responsiveness. - </a:t>
            </a:r>
            <a:pPr algn="l" indent="0" marL="0">
              <a:lnSpc>
                <a:spcPts val="2850"/>
              </a:lnSpc>
              <a:buNone/>
            </a:pPr>
            <a:r>
              <a:rPr lang="en-US" sz="1750" b="1" dirty="0">
                <a:solidFill>
                  <a:srgbClr val="4C4C4D"/>
                </a:solidFill>
                <a:latin typeface="Heebo" pitchFamily="34" charset="0"/>
                <a:ea typeface="Heebo" pitchFamily="34" charset="-122"/>
                <a:cs typeface="Heebo" pitchFamily="34" charset="-120"/>
              </a:rPr>
              <a:t>Potential for academic research optimization:</a:t>
            </a:r>
            <a:pPr algn="l" indent="0" marL="0">
              <a:lnSpc>
                <a:spcPts val="2850"/>
              </a:lnSpc>
              <a:buNone/>
            </a:pPr>
            <a:r>
              <a:rPr lang="en-US" sz="1750" dirty="0">
                <a:solidFill>
                  <a:srgbClr val="4C4C4D"/>
                </a:solidFill>
                <a:latin typeface="Heebo" pitchFamily="34" charset="0"/>
                <a:ea typeface="Heebo" pitchFamily="34" charset="-122"/>
                <a:cs typeface="Heebo" pitchFamily="34" charset="-120"/>
              </a:rPr>
              <a:t> Aims to streamline literature reviews and accelerate the pace of discovery, fostering innovation and collaboration within the academic community.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2025-04-05T03:23:46Z</dcterms:created>
  <dcterms:modified xsi:type="dcterms:W3CDTF">2025-04-05T03:23:46Z</dcterms:modified>
</cp:coreProperties>
</file>